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74" r:id="rId3"/>
    <p:sldId id="276" r:id="rId4"/>
    <p:sldId id="277" r:id="rId5"/>
    <p:sldId id="278" r:id="rId6"/>
    <p:sldId id="256" r:id="rId7"/>
    <p:sldId id="272" r:id="rId8"/>
    <p:sldId id="273" r:id="rId9"/>
    <p:sldId id="258" r:id="rId10"/>
    <p:sldId id="269" r:id="rId11"/>
    <p:sldId id="275" r:id="rId12"/>
    <p:sldId id="279" r:id="rId13"/>
    <p:sldId id="280" r:id="rId14"/>
    <p:sldId id="270" r:id="rId15"/>
    <p:sldId id="285" r:id="rId16"/>
    <p:sldId id="283" r:id="rId17"/>
    <p:sldId id="284" r:id="rId18"/>
    <p:sldId id="259" r:id="rId19"/>
    <p:sldId id="263" r:id="rId20"/>
    <p:sldId id="287" r:id="rId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2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63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2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7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7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7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4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0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1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0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286F3-8DA0-5E40-8BEB-A2EDB955F821}" type="datetimeFigureOut">
              <a:rPr lang="fr-FR" smtClean="0"/>
              <a:t>22/09/2021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6BE5F-C61B-3149-BEFD-714F7B5B1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cartmuseum.org/blog/view/carving_space_southern_african_work_in_the_new_african_gallery" TargetMode="External"/><Relationship Id="rId2" Type="http://schemas.openxmlformats.org/officeDocument/2006/relationships/hyperlink" Target="http://ncartmuseum.org/blog/view/loans_enrich_african_galler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GGo6dEDLwl0&amp;list=PL0NN_QRfABNYo7AZZM2cEK8DUisxWRLng&amp;index=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ncartmuseum.org/african/african_new_reinstallatio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l_SD4TXDrQ&amp;list=PL0NN_QRfABNYo7AZZM2cEK8DUisxWRLng&amp;index=4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Fl_SD4TXDrQ&amp;list=PL0NN_QRfABNYo7AZZM2cEK8DUisxWRLng&amp;index=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0990" y="76043"/>
            <a:ext cx="8919280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/>
              <a:t>Five Years in the Making: African Art Curation and Public-Facing Scholarship</a:t>
            </a:r>
          </a:p>
          <a:p>
            <a:endParaRPr lang="en-US" sz="800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Dr. Elizabeth Perrill, </a:t>
            </a:r>
          </a:p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Associate Professor, University of North Carolina at Greensboro</a:t>
            </a:r>
          </a:p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Consulting Curator for African Art, North Carolina Museum of Art</a:t>
            </a:r>
          </a:p>
        </p:txBody>
      </p:sp>
      <p:pic>
        <p:nvPicPr>
          <p:cNvPr id="2" name="Image 1" descr="Screen Shot 2018-02-26 at 9.20.06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115" y="1702765"/>
            <a:ext cx="7903030" cy="46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4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61" y="3274954"/>
            <a:ext cx="5022081" cy="3347736"/>
          </a:xfrm>
          <a:prstGeom prst="rect">
            <a:avLst/>
          </a:prstGeom>
        </p:spPr>
      </p:pic>
      <p:pic>
        <p:nvPicPr>
          <p:cNvPr id="5" name="Image 4" descr="Tsonga_axe_instal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518" y="1516755"/>
            <a:ext cx="3961368" cy="5341245"/>
          </a:xfrm>
          <a:prstGeom prst="rect">
            <a:avLst/>
          </a:prstGeom>
        </p:spPr>
      </p:pic>
      <p:pic>
        <p:nvPicPr>
          <p:cNvPr id="6" name="Image 5" descr="IMG_326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62" y="147996"/>
            <a:ext cx="3481273" cy="29409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02892" y="147996"/>
            <a:ext cx="4936994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/>
              <a:t>Nesta</a:t>
            </a:r>
            <a:r>
              <a:rPr lang="en-US" dirty="0"/>
              <a:t> </a:t>
            </a:r>
            <a:r>
              <a:rPr lang="en-US" dirty="0" err="1"/>
              <a:t>Mathom</a:t>
            </a:r>
            <a:r>
              <a:rPr lang="en-US" dirty="0"/>
              <a:t> </a:t>
            </a:r>
            <a:r>
              <a:rPr lang="en-US" dirty="0" err="1"/>
              <a:t>Nala</a:t>
            </a:r>
            <a:r>
              <a:rPr lang="en-US" dirty="0"/>
              <a:t> </a:t>
            </a:r>
          </a:p>
          <a:p>
            <a:r>
              <a:rPr lang="en-US" dirty="0"/>
              <a:t>South African, 1940-2005, </a:t>
            </a:r>
            <a:r>
              <a:rPr lang="en-US" u="sng" dirty="0"/>
              <a:t>Beer pot (</a:t>
            </a:r>
            <a:r>
              <a:rPr lang="en-US" u="sng" dirty="0" err="1"/>
              <a:t>ukhamba</a:t>
            </a:r>
            <a:r>
              <a:rPr lang="en-US" u="sng" dirty="0"/>
              <a:t>)</a:t>
            </a:r>
            <a:endParaRPr lang="en-US" dirty="0"/>
          </a:p>
          <a:p>
            <a:r>
              <a:rPr lang="en-US" dirty="0"/>
              <a:t>2004-2005, Burnished earthenware, shoe polish</a:t>
            </a:r>
          </a:p>
          <a:p>
            <a:r>
              <a:rPr lang="en-US" dirty="0"/>
              <a:t>Collection of Richard and Jane Levy</a:t>
            </a:r>
          </a:p>
        </p:txBody>
      </p:sp>
    </p:spTree>
    <p:extLst>
      <p:ext uri="{BB962C8B-B14F-4D97-AF65-F5344CB8AC3E}">
        <p14:creationId xmlns:p14="http://schemas.microsoft.com/office/powerpoint/2010/main" val="3188320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1300" y="236297"/>
            <a:ext cx="2857723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New Acquisitions and Loans:</a:t>
            </a:r>
          </a:p>
        </p:txBody>
      </p:sp>
      <p:sp>
        <p:nvSpPr>
          <p:cNvPr id="4" name="Rectangle 3"/>
          <p:cNvSpPr/>
          <p:nvPr/>
        </p:nvSpPr>
        <p:spPr>
          <a:xfrm>
            <a:off x="241300" y="844400"/>
            <a:ext cx="4953000" cy="39703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Blog Entries  --- </a:t>
            </a:r>
          </a:p>
          <a:p>
            <a:endParaRPr lang="en-US" dirty="0"/>
          </a:p>
          <a:p>
            <a:r>
              <a:rPr lang="en-US" dirty="0"/>
              <a:t>March 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“Loans Enrich African Art Gallery”</a:t>
            </a:r>
          </a:p>
          <a:p>
            <a:r>
              <a:rPr lang="en-US" dirty="0">
                <a:hlinkClick r:id="rId2"/>
              </a:rPr>
              <a:t>http://ncartmuseum.org/blog/view/loans_enrich_african_gallery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September 20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“Carving Space: Southern African Work in the New African Gallery”</a:t>
            </a:r>
          </a:p>
          <a:p>
            <a:r>
              <a:rPr lang="en-US" dirty="0">
                <a:hlinkClick r:id="rId3"/>
              </a:rPr>
              <a:t>http://ncartmuseum.org/blog/view/carving_space_southern_african_work_in_the_new_african_gallery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Image 5" descr="BAMANA_(peoples)_Mali_Female_Figure_3_2016-1_view_A_(Bennett_College_loan)_(2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206" y="0"/>
            <a:ext cx="377879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1300" y="5389628"/>
            <a:ext cx="4953000" cy="923330"/>
          </a:xfrm>
          <a:prstGeom prst="rect">
            <a:avLst/>
          </a:prstGeom>
          <a:ln>
            <a:solidFill>
              <a:srgbClr val="A6A6A6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Bamana</a:t>
            </a:r>
            <a:r>
              <a:rPr lang="en-US" dirty="0"/>
              <a:t> Peoples, Mali, </a:t>
            </a:r>
            <a:r>
              <a:rPr lang="en-US" i="1" dirty="0"/>
              <a:t>Female Figure (Mother and Child)</a:t>
            </a:r>
            <a:r>
              <a:rPr lang="en-US" dirty="0"/>
              <a:t>, early 20th century, wood, H. 40 1/2 x W. 8 1/4 x D. 7 1/2 in., Bennett College</a:t>
            </a:r>
          </a:p>
        </p:txBody>
      </p:sp>
    </p:spTree>
    <p:extLst>
      <p:ext uri="{BB962C8B-B14F-4D97-AF65-F5344CB8AC3E}">
        <p14:creationId xmlns:p14="http://schemas.microsoft.com/office/powerpoint/2010/main" val="554586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2900" y="203200"/>
            <a:ext cx="2857723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New Acquisitions and Loans: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1632" y="4354511"/>
            <a:ext cx="6049727" cy="1200329"/>
          </a:xfrm>
          <a:prstGeom prst="rect">
            <a:avLst/>
          </a:prstGeom>
          <a:ln>
            <a:solidFill>
              <a:srgbClr val="A6A6A6"/>
            </a:solidFill>
          </a:ln>
        </p:spPr>
        <p:txBody>
          <a:bodyPr wrap="square">
            <a:spAutoFit/>
          </a:bodyPr>
          <a:lstStyle/>
          <a:p>
            <a:r>
              <a:rPr lang="en-US" u="sng" dirty="0"/>
              <a:t>Status Axe (</a:t>
            </a:r>
            <a:r>
              <a:rPr lang="en-US" u="sng" dirty="0" err="1"/>
              <a:t>ndzhanga</a:t>
            </a:r>
            <a:r>
              <a:rPr lang="en-US" u="sng" dirty="0"/>
              <a:t>)</a:t>
            </a:r>
            <a:r>
              <a:rPr lang="en-US" dirty="0"/>
              <a:t>, Tsonga artist, South Africa</a:t>
            </a:r>
          </a:p>
          <a:p>
            <a:r>
              <a:rPr lang="en-US" dirty="0"/>
              <a:t>Late 19</a:t>
            </a:r>
            <a:r>
              <a:rPr lang="en-US" baseline="30000" dirty="0"/>
              <a:t>th</a:t>
            </a:r>
            <a:r>
              <a:rPr lang="en-US" dirty="0"/>
              <a:t>–early 20</a:t>
            </a:r>
            <a:r>
              <a:rPr lang="en-US" baseline="30000" dirty="0"/>
              <a:t>th</a:t>
            </a:r>
            <a:r>
              <a:rPr lang="en-US" dirty="0"/>
              <a:t> century, Wood and steel </a:t>
            </a:r>
          </a:p>
          <a:p>
            <a:r>
              <a:rPr lang="en-US" dirty="0"/>
              <a:t>Purchased with funds from the General Art Fund, 2014 (2014.8)</a:t>
            </a:r>
          </a:p>
        </p:txBody>
      </p:sp>
      <p:pic>
        <p:nvPicPr>
          <p:cNvPr id="3" name="Image 2" descr="UNKNOWN__South_Africa__Tsonga_People__Ceremonial_Status_Axe__2014_8__view_A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73" y="747019"/>
            <a:ext cx="2305564" cy="5909692"/>
          </a:xfrm>
          <a:prstGeom prst="rect">
            <a:avLst/>
          </a:prstGeom>
        </p:spPr>
      </p:pic>
      <p:pic>
        <p:nvPicPr>
          <p:cNvPr id="5" name="Image 4" descr="IMG_48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671" y="203200"/>
            <a:ext cx="5217734" cy="39133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81632" y="5733381"/>
            <a:ext cx="6036048" cy="923330"/>
          </a:xfrm>
          <a:prstGeom prst="rect">
            <a:avLst/>
          </a:prstGeom>
          <a:ln>
            <a:solidFill>
              <a:srgbClr val="A6A6A6"/>
            </a:solidFill>
          </a:ln>
        </p:spPr>
        <p:txBody>
          <a:bodyPr wrap="square">
            <a:spAutoFit/>
          </a:bodyPr>
          <a:lstStyle/>
          <a:p>
            <a:r>
              <a:rPr lang="en-US" u="sng" dirty="0"/>
              <a:t>Headrest (</a:t>
            </a:r>
            <a:r>
              <a:rPr lang="en-US" u="sng" dirty="0" err="1"/>
              <a:t>xikhigelo</a:t>
            </a:r>
            <a:r>
              <a:rPr lang="en-US" u="sng" dirty="0"/>
              <a:t>)</a:t>
            </a:r>
            <a:r>
              <a:rPr lang="en-US" dirty="0"/>
              <a:t>, Tsonga artist, </a:t>
            </a:r>
          </a:p>
          <a:p>
            <a:r>
              <a:rPr lang="en-US" dirty="0"/>
              <a:t>South Africa, circa 1875-1905, Wood and metal</a:t>
            </a:r>
          </a:p>
          <a:p>
            <a:r>
              <a:rPr lang="en-US" dirty="0"/>
              <a:t>Gift of Nancy Battle Foster (2016)</a:t>
            </a:r>
          </a:p>
        </p:txBody>
      </p:sp>
    </p:spTree>
    <p:extLst>
      <p:ext uri="{BB962C8B-B14F-4D97-AF65-F5344CB8AC3E}">
        <p14:creationId xmlns:p14="http://schemas.microsoft.com/office/powerpoint/2010/main" val="1946065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2900" y="203200"/>
            <a:ext cx="2857723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New Acquisitions and Loans: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2487" y="1828074"/>
            <a:ext cx="4540195" cy="3693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Rotating into the NC Collects Zone – Dec. 2018</a:t>
            </a:r>
          </a:p>
        </p:txBody>
      </p:sp>
      <p:pic>
        <p:nvPicPr>
          <p:cNvPr id="5" name="Image 4" descr="IMG_487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747019"/>
            <a:ext cx="4079559" cy="30596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598" y="5749283"/>
            <a:ext cx="8420713" cy="923330"/>
          </a:xfrm>
          <a:prstGeom prst="rect">
            <a:avLst/>
          </a:prstGeom>
          <a:ln>
            <a:solidFill>
              <a:srgbClr val="A6A6A6"/>
            </a:solidFill>
          </a:ln>
        </p:spPr>
        <p:txBody>
          <a:bodyPr wrap="square">
            <a:spAutoFit/>
          </a:bodyPr>
          <a:lstStyle/>
          <a:p>
            <a:r>
              <a:rPr lang="en-US" u="sng" dirty="0"/>
              <a:t>Headrest (</a:t>
            </a:r>
            <a:r>
              <a:rPr lang="en-US" u="sng" dirty="0" err="1"/>
              <a:t>xikhigelo</a:t>
            </a:r>
            <a:r>
              <a:rPr lang="en-US" u="sng" dirty="0"/>
              <a:t>)</a:t>
            </a:r>
            <a:r>
              <a:rPr lang="en-US" dirty="0"/>
              <a:t>, Tsonga artist, &amp; Archival Documentation</a:t>
            </a:r>
          </a:p>
          <a:p>
            <a:r>
              <a:rPr lang="en-US" dirty="0"/>
              <a:t>South Africa, circa 1875-1905, </a:t>
            </a:r>
          </a:p>
          <a:p>
            <a:r>
              <a:rPr lang="en-US" dirty="0"/>
              <a:t>Gift of Nancy Battle Foster (2016) &amp; Collection of Nancy Battle Foster, Greensboro </a:t>
            </a:r>
          </a:p>
        </p:txBody>
      </p:sp>
      <p:pic>
        <p:nvPicPr>
          <p:cNvPr id="6" name="Image 5" descr="Mary Bridgers Envelope Normalcollege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482" y="2276854"/>
            <a:ext cx="55372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05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CMA_African Gallery_V1_01_SG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41774"/>
            <a:ext cx="5632880" cy="3316225"/>
          </a:xfrm>
          <a:prstGeom prst="rect">
            <a:avLst/>
          </a:prstGeom>
        </p:spPr>
      </p:pic>
      <p:pic>
        <p:nvPicPr>
          <p:cNvPr id="4" name="Image 3" descr="PIC11312_Elizabeth_Perrill-2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164" y="180869"/>
            <a:ext cx="4697432" cy="313162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6347" y="180869"/>
            <a:ext cx="2487845" cy="31393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Design, Conservation, </a:t>
            </a:r>
          </a:p>
          <a:p>
            <a:r>
              <a:rPr lang="en-US" dirty="0"/>
              <a:t>and Installation</a:t>
            </a:r>
          </a:p>
          <a:p>
            <a:r>
              <a:rPr lang="en-US" dirty="0"/>
              <a:t>Collaborations</a:t>
            </a:r>
          </a:p>
          <a:p>
            <a:endParaRPr lang="en-US" dirty="0"/>
          </a:p>
          <a:p>
            <a:r>
              <a:rPr lang="en-US" u="sng" dirty="0"/>
              <a:t>Full-Time Staff:</a:t>
            </a:r>
          </a:p>
          <a:p>
            <a:r>
              <a:rPr lang="en-US" dirty="0"/>
              <a:t>Shannon Harris, Exhibition Designer</a:t>
            </a:r>
          </a:p>
          <a:p>
            <a:endParaRPr lang="en-US" dirty="0"/>
          </a:p>
          <a:p>
            <a:r>
              <a:rPr lang="en-US" dirty="0"/>
              <a:t>Stacey Kirby, Conservator (also 2016 winner of </a:t>
            </a:r>
            <a:r>
              <a:rPr lang="en-US" dirty="0" err="1"/>
              <a:t>ArtPrize</a:t>
            </a:r>
            <a:r>
              <a:rPr lang="en-US" dirty="0"/>
              <a:t>)</a:t>
            </a:r>
          </a:p>
        </p:txBody>
      </p:sp>
      <p:pic>
        <p:nvPicPr>
          <p:cNvPr id="6" name="Image 5" descr="Screen Shot 2018-02-26 at 9.19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661" y="3541774"/>
            <a:ext cx="5017783" cy="33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9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8-02-26 at 9.31.03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014" y="1898800"/>
            <a:ext cx="6050946" cy="4959200"/>
          </a:xfrm>
          <a:prstGeom prst="rect">
            <a:avLst/>
          </a:prstGeom>
        </p:spPr>
      </p:pic>
      <p:pic>
        <p:nvPicPr>
          <p:cNvPr id="5" name="Image 4" descr="Chi wara Elisof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932" y="0"/>
            <a:ext cx="3181068" cy="476682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6347" y="180869"/>
            <a:ext cx="5706585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Stacey Kirby, Conservator (also 2016 winner of </a:t>
            </a:r>
            <a:r>
              <a:rPr lang="en-US" dirty="0" err="1"/>
              <a:t>ArtPrize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Curator:				+          Conservator:</a:t>
            </a:r>
          </a:p>
          <a:p>
            <a:r>
              <a:rPr lang="en-US" dirty="0"/>
              <a:t>Art Historical Research                Conservation Genius!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35816" y="4904185"/>
            <a:ext cx="2879307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Above: </a:t>
            </a:r>
            <a:br>
              <a:rPr lang="en-US" dirty="0"/>
            </a:br>
            <a:r>
              <a:rPr lang="en-US" dirty="0"/>
              <a:t>Eliot </a:t>
            </a:r>
            <a:r>
              <a:rPr lang="en-US" dirty="0" err="1"/>
              <a:t>Elisofon</a:t>
            </a:r>
            <a:r>
              <a:rPr lang="en-US" dirty="0"/>
              <a:t>, Masked Performers wearing Chi </a:t>
            </a:r>
            <a:r>
              <a:rPr lang="en-US" dirty="0" err="1"/>
              <a:t>Wara</a:t>
            </a:r>
            <a:r>
              <a:rPr lang="en-US" dirty="0"/>
              <a:t> headdress, Mali, </a:t>
            </a:r>
          </a:p>
          <a:p>
            <a:r>
              <a:rPr lang="en-US" dirty="0"/>
              <a:t>1970.</a:t>
            </a:r>
          </a:p>
        </p:txBody>
      </p:sp>
    </p:spTree>
    <p:extLst>
      <p:ext uri="{BB962C8B-B14F-4D97-AF65-F5344CB8AC3E}">
        <p14:creationId xmlns:p14="http://schemas.microsoft.com/office/powerpoint/2010/main" val="2860218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8-02-26 at 9.20.3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072" y="3529967"/>
            <a:ext cx="4787285" cy="321722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42072" y="192784"/>
            <a:ext cx="2723823" cy="2031325"/>
          </a:xfrm>
          <a:prstGeom prst="rect">
            <a:avLst/>
          </a:prstGeom>
          <a:noFill/>
          <a:ln>
            <a:solidFill>
              <a:srgbClr val="A6A6A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Educational Programming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Visitor Intercepts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Artwork Selection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Contextual Research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Theme Rotations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Educator Collaborations</a:t>
            </a:r>
          </a:p>
        </p:txBody>
      </p:sp>
      <p:pic>
        <p:nvPicPr>
          <p:cNvPr id="2" name="Image 1" descr="Screen Shot 2018-02-26 at 9.20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977" y="192784"/>
            <a:ext cx="5486980" cy="3679131"/>
          </a:xfrm>
          <a:prstGeom prst="rect">
            <a:avLst/>
          </a:prstGeom>
        </p:spPr>
      </p:pic>
      <p:pic>
        <p:nvPicPr>
          <p:cNvPr id="5" name="Image 3" descr="Screen Shot 2018-02-26 at 10.12.11 AM.png">
            <a:extLst>
              <a:ext uri="{FF2B5EF4-FFF2-40B4-BE49-F238E27FC236}">
                <a16:creationId xmlns:a16="http://schemas.microsoft.com/office/drawing/2014/main" id="{AB71773A-8A30-174B-8376-A1A4375A9D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728" y="3551326"/>
            <a:ext cx="3218857" cy="319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98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96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10" y="2326345"/>
            <a:ext cx="5812966" cy="43597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17510" y="192784"/>
            <a:ext cx="2608294" cy="1477328"/>
          </a:xfrm>
          <a:prstGeom prst="rect">
            <a:avLst/>
          </a:prstGeom>
          <a:noFill/>
          <a:ln>
            <a:solidFill>
              <a:srgbClr val="A6A6A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Artist’s Commission</a:t>
            </a:r>
          </a:p>
          <a:p>
            <a:endParaRPr lang="en-US" dirty="0"/>
          </a:p>
          <a:p>
            <a:r>
              <a:rPr lang="en-US" dirty="0"/>
              <a:t>Educational Programming</a:t>
            </a:r>
          </a:p>
          <a:p>
            <a:endParaRPr lang="en-US" dirty="0"/>
          </a:p>
          <a:p>
            <a:r>
              <a:rPr lang="en-US" dirty="0"/>
              <a:t>Community Outreach</a:t>
            </a:r>
          </a:p>
        </p:txBody>
      </p:sp>
      <p:pic>
        <p:nvPicPr>
          <p:cNvPr id="8" name="Image 7" descr="Screen Shot 2017-09-24 at 11.26.32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287" y="192784"/>
            <a:ext cx="5057478" cy="29073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62092" y="3370055"/>
            <a:ext cx="2612673" cy="1323439"/>
          </a:xfrm>
          <a:prstGeom prst="rect">
            <a:avLst/>
          </a:prstGeom>
          <a:ln>
            <a:solidFill>
              <a:srgbClr val="A6A6A6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https://www.youtube.com/watch?v=GGo6dEDLwl0&amp;list=PL0NN_QRfABNYo7AZZM2cEK8DUisxWRLng&amp;index=5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3024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CMA_LOGO_ABBR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99"/>
          <a:stretch/>
        </p:blipFill>
        <p:spPr>
          <a:xfrm>
            <a:off x="288201" y="190517"/>
            <a:ext cx="5461000" cy="1090028"/>
          </a:xfrm>
          <a:prstGeom prst="rect">
            <a:avLst/>
          </a:prstGeom>
        </p:spPr>
      </p:pic>
      <p:pic>
        <p:nvPicPr>
          <p:cNvPr id="3" name="Image 2" descr="AfricanGallery_IntroPanel_30x88_v2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32" t="47774" r="19182" b="35871"/>
          <a:stretch/>
        </p:blipFill>
        <p:spPr>
          <a:xfrm>
            <a:off x="0" y="3561346"/>
            <a:ext cx="5429515" cy="37786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98622" y="4297078"/>
            <a:ext cx="3231637" cy="2031325"/>
          </a:xfrm>
          <a:prstGeom prst="rect">
            <a:avLst/>
          </a:prstGeom>
          <a:noFill/>
          <a:ln>
            <a:solidFill>
              <a:srgbClr val="A6A6A6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Docent Training</a:t>
            </a:r>
          </a:p>
          <a:p>
            <a:endParaRPr lang="en-US" u="sng" dirty="0"/>
          </a:p>
          <a:p>
            <a:r>
              <a:rPr lang="en-US" u="sng" dirty="0"/>
              <a:t>Three Initial Tour Ideas:</a:t>
            </a:r>
          </a:p>
          <a:p>
            <a:pPr marL="342900" indent="-342900">
              <a:buAutoNum type="arabicPeriod"/>
            </a:pPr>
            <a:r>
              <a:rPr lang="en-US" dirty="0"/>
              <a:t>By the Patterns</a:t>
            </a:r>
          </a:p>
          <a:p>
            <a:pPr marL="342900" indent="-342900">
              <a:buAutoNum type="arabicPeriod"/>
            </a:pPr>
            <a:r>
              <a:rPr lang="en-US" dirty="0"/>
              <a:t>Figures, Faces, and Forms</a:t>
            </a:r>
          </a:p>
          <a:p>
            <a:pPr marL="342900" indent="-342900">
              <a:buAutoNum type="arabicPeriod"/>
            </a:pPr>
            <a:r>
              <a:rPr lang="en-US" dirty="0"/>
              <a:t>Style: Comparative Looking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2" name="Image 1" descr="Screen Shot 2018-02-26 at 9.32.13 A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724" y="0"/>
            <a:ext cx="5422275" cy="3958371"/>
          </a:xfrm>
          <a:prstGeom prst="rect">
            <a:avLst/>
          </a:prstGeom>
        </p:spPr>
      </p:pic>
      <p:pic>
        <p:nvPicPr>
          <p:cNvPr id="7" name="Image 6" descr="AfricanGallery_IntroPanel_30x88_v2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39" t="38474" r="54221" b="52930"/>
          <a:stretch/>
        </p:blipFill>
        <p:spPr>
          <a:xfrm>
            <a:off x="-551647" y="1062825"/>
            <a:ext cx="4285825" cy="28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9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9905" y="178437"/>
            <a:ext cx="7420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Tour 1: By the Patterns</a:t>
            </a:r>
          </a:p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058" y="2266284"/>
            <a:ext cx="5668942" cy="4246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52345" y="225068"/>
            <a:ext cx="4572000" cy="17543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i="1" dirty="0"/>
              <a:t>Beaded Coronet (</a:t>
            </a:r>
            <a:r>
              <a:rPr lang="en-US" i="1" dirty="0" err="1"/>
              <a:t>orikogbofo</a:t>
            </a:r>
            <a:r>
              <a:rPr lang="en-US" i="1" dirty="0"/>
              <a:t>)</a:t>
            </a:r>
          </a:p>
          <a:p>
            <a:r>
              <a:rPr lang="en-US" dirty="0"/>
              <a:t>Yoruba artist, Nigeria or Benin</a:t>
            </a:r>
          </a:p>
          <a:p>
            <a:r>
              <a:rPr lang="en-US" dirty="0"/>
              <a:t>Before 1898</a:t>
            </a:r>
          </a:p>
          <a:p>
            <a:r>
              <a:rPr lang="en-US" dirty="0"/>
              <a:t>Glass beads, cloth, thread and basketry</a:t>
            </a:r>
          </a:p>
          <a:p>
            <a:r>
              <a:rPr lang="en-US" dirty="0"/>
              <a:t>Gift of Dr. Rhonda Wilkerson in honor of Lawrence J. Wheeler, 2014.19</a:t>
            </a:r>
          </a:p>
        </p:txBody>
      </p:sp>
      <p:pic>
        <p:nvPicPr>
          <p:cNvPr id="4" name="Image 3" descr="Screen Shot 2018-02-26 at 10.09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1313"/>
            <a:ext cx="4005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64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91250" y="106900"/>
            <a:ext cx="2787650" cy="92333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http://ncartmuseum.org/african/african_new_reinstallation</a:t>
            </a:r>
            <a:r>
              <a:rPr lang="en-US" dirty="0"/>
              <a:t> </a:t>
            </a:r>
          </a:p>
        </p:txBody>
      </p:sp>
      <p:pic>
        <p:nvPicPr>
          <p:cNvPr id="5" name="Image 4" descr="Screen Shot 2017-09-23 at 7.47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46483" cy="6858000"/>
          </a:xfrm>
          <a:prstGeom prst="rect">
            <a:avLst/>
          </a:prstGeom>
        </p:spPr>
      </p:pic>
      <p:pic>
        <p:nvPicPr>
          <p:cNvPr id="6" name="Image 5" descr="Screen Shot 2017-09-23 at 7.48.53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332" y="1168400"/>
            <a:ext cx="2844644" cy="3213100"/>
          </a:xfrm>
          <a:prstGeom prst="rect">
            <a:avLst/>
          </a:prstGeom>
        </p:spPr>
      </p:pic>
      <p:pic>
        <p:nvPicPr>
          <p:cNvPr id="7" name="Image 6" descr="Screen Shot 2017-09-23 at 7.50.05 A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332" y="4495800"/>
            <a:ext cx="2773644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71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CMA_LOGO_ABBR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99"/>
          <a:stretch/>
        </p:blipFill>
        <p:spPr>
          <a:xfrm>
            <a:off x="288201" y="190517"/>
            <a:ext cx="5461000" cy="109002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098925" y="190518"/>
            <a:ext cx="4828729" cy="5355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/>
              <a:t>Curatorial Work for the Permanent Reinstallation</a:t>
            </a:r>
            <a:r>
              <a:rPr lang="en-US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Comparative Research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Zone Definition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New Acquisitions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Identification and Securing of Loans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Advocacy for African Contemporary/Modern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Artist Commission Contracting </a:t>
            </a:r>
            <a:r>
              <a:rPr lang="mr-IN" dirty="0"/>
              <a:t>–</a:t>
            </a:r>
            <a:r>
              <a:rPr lang="en-US" dirty="0"/>
              <a:t> Victor </a:t>
            </a:r>
            <a:r>
              <a:rPr lang="en-US" dirty="0" err="1"/>
              <a:t>Ekpuk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Design Collaboration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Conservation Collaboration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Installation Supervision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Label Writing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Docent &amp; Education Staff Mentorship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Educational Programming Consulting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Blog Entries, Videos, &amp; PR Guidance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/>
              <a:t>Meet the Curator: </a:t>
            </a:r>
            <a:r>
              <a:rPr lang="en-US" dirty="0">
                <a:hlinkClick r:id="rId3"/>
              </a:rPr>
              <a:t>https://www.youtube.com/watch?v=Fl_SD4TXDrQ&amp;list=PL0NN_QRfABNYo7AZZM2cEK8DUisxWRLng&amp;index=4</a:t>
            </a:r>
            <a:r>
              <a:rPr lang="en-US" dirty="0"/>
              <a:t> </a:t>
            </a:r>
          </a:p>
        </p:txBody>
      </p:sp>
      <p:pic>
        <p:nvPicPr>
          <p:cNvPr id="3" name="Image 2" descr="Screen Shot 2018-02-26 at 9.19.59 A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" y="1280545"/>
            <a:ext cx="3780749" cy="2592504"/>
          </a:xfrm>
          <a:prstGeom prst="rect">
            <a:avLst/>
          </a:prstGeom>
        </p:spPr>
      </p:pic>
      <p:pic>
        <p:nvPicPr>
          <p:cNvPr id="5" name="Image 4" descr="Screen Shot 2018-02-26 at 10.15.47 A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" y="3998797"/>
            <a:ext cx="3795852" cy="25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6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144000" cy="6829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9682" y="197917"/>
            <a:ext cx="3620318" cy="964840"/>
          </a:xfrm>
          <a:prstGeom prst="rect">
            <a:avLst/>
          </a:prstGeom>
          <a:solidFill>
            <a:schemeClr val="bg1"/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20"/>
          <p:cNvSpPr txBox="1">
            <a:spLocks/>
          </p:cNvSpPr>
          <p:nvPr/>
        </p:nvSpPr>
        <p:spPr>
          <a:xfrm>
            <a:off x="305142" y="305120"/>
            <a:ext cx="7086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Verdana"/>
                <a:ea typeface="+mj-ea"/>
                <a:cs typeface="Verdana"/>
              </a:rPr>
              <a:t>African Art, West Building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Verdana"/>
                <a:ea typeface="+mj-ea"/>
                <a:cs typeface="Verdana"/>
              </a:rPr>
              <a:t>Previous Installation</a:t>
            </a:r>
            <a:endParaRPr kumimoji="0" lang="en-US" sz="20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pic>
        <p:nvPicPr>
          <p:cNvPr id="5" name="Image 4" descr="NCMA_LOGO_ABBR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99"/>
          <a:stretch/>
        </p:blipFill>
        <p:spPr>
          <a:xfrm>
            <a:off x="386914" y="5767972"/>
            <a:ext cx="5461000" cy="10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8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rican Gallery Plan_As Installed w Titl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1954"/>
            <a:ext cx="9144000" cy="6512839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234683" y="18148"/>
            <a:ext cx="8655653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E46C0A"/>
                </a:solidFill>
                <a:latin typeface="Verdana"/>
                <a:cs typeface="Verdana"/>
              </a:rPr>
              <a:t>Previous Installation Plan – Approximately 2,000 sq. feet</a:t>
            </a:r>
          </a:p>
        </p:txBody>
      </p:sp>
    </p:spTree>
    <p:extLst>
      <p:ext uri="{BB962C8B-B14F-4D97-AF65-F5344CB8AC3E}">
        <p14:creationId xmlns:p14="http://schemas.microsoft.com/office/powerpoint/2010/main" val="11356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African 201_2a_Gallery Plan for Larry 110416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18"/>
          <a:stretch/>
        </p:blipFill>
        <p:spPr>
          <a:xfrm>
            <a:off x="5481625" y="814540"/>
            <a:ext cx="3676179" cy="2509077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96634" y="124253"/>
            <a:ext cx="9025029" cy="635064"/>
          </a:xfrm>
        </p:spPr>
        <p:txBody>
          <a:bodyPr>
            <a:noAutofit/>
          </a:bodyPr>
          <a:lstStyle/>
          <a:p>
            <a:pPr algn="l"/>
            <a:r>
              <a:rPr lang="en-US" sz="4000" u="sng" dirty="0">
                <a:solidFill>
                  <a:schemeClr val="accent6">
                    <a:lumMod val="75000"/>
                  </a:schemeClr>
                </a:solidFill>
                <a:latin typeface="Verdana"/>
                <a:cs typeface="Verdana"/>
              </a:rPr>
              <a:t>New Installation – New Strengths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48486" y="1049236"/>
            <a:ext cx="48240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3 - 3 1/2 Times the Space; ~6,500 sq. feet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16 Centuries &amp; Across the Continent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More work on view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Rotating Focal Collections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Improved Light Control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Site-specific Installation </a:t>
            </a:r>
          </a:p>
        </p:txBody>
      </p:sp>
      <p:pic>
        <p:nvPicPr>
          <p:cNvPr id="5" name="Image 4" descr="NCMA_African Gallery_V1_01_SGH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37" y="3724097"/>
            <a:ext cx="9144000" cy="313390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463" y="3285765"/>
            <a:ext cx="789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Gallery Renderings </a:t>
            </a:r>
            <a:r>
              <a:rPr lang="en-US"/>
              <a:t>and Plans </a:t>
            </a:r>
            <a:r>
              <a:rPr lang="en-US" dirty="0"/>
              <a:t>thanks to Shannon Harris, NCMA Exhibition Designer </a:t>
            </a:r>
          </a:p>
        </p:txBody>
      </p:sp>
    </p:spTree>
    <p:extLst>
      <p:ext uri="{BB962C8B-B14F-4D97-AF65-F5344CB8AC3E}">
        <p14:creationId xmlns:p14="http://schemas.microsoft.com/office/powerpoint/2010/main" val="2470680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CMA_LOGO_ABBR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99"/>
          <a:stretch/>
        </p:blipFill>
        <p:spPr>
          <a:xfrm>
            <a:off x="288201" y="190517"/>
            <a:ext cx="5461000" cy="1090028"/>
          </a:xfrm>
          <a:prstGeom prst="rect">
            <a:avLst/>
          </a:prstGeom>
        </p:spPr>
      </p:pic>
      <p:pic>
        <p:nvPicPr>
          <p:cNvPr id="6" name="Image 5" descr="AfricanGallery_TitleWall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1454"/>
            <a:ext cx="9144000" cy="435524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3244511" y="190517"/>
            <a:ext cx="5683144" cy="5078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/>
              <a:t>Curatorial Work for the Permanent Reinstallation</a:t>
            </a:r>
            <a:r>
              <a:rPr lang="en-US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Comparative Research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Zone Definition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New Acquisitions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Identification and Securing of Loans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Advocacy for African work in Contemporary/Modern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Artist Commission Contracting </a:t>
            </a:r>
            <a:r>
              <a:rPr lang="mr-IN" dirty="0"/>
              <a:t>–</a:t>
            </a:r>
            <a:r>
              <a:rPr lang="en-US" dirty="0"/>
              <a:t> Victor </a:t>
            </a:r>
            <a:r>
              <a:rPr lang="en-US" dirty="0" err="1"/>
              <a:t>Ekpuk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Design Collaboration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Conservation Collaboration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Installation Supervision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Label Writing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Docent &amp; Education Staff Mentorship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Educational Programming Consultation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Blog Entries, Videos, &amp; PR Guidance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/>
              <a:t>Meet the Curator: </a:t>
            </a:r>
            <a:r>
              <a:rPr lang="en-US" dirty="0">
                <a:hlinkClick r:id="rId4"/>
              </a:rPr>
              <a:t>https://www.youtube.com/watch?v=Fl_SD4TXDrQ&amp;list=PL0NN_QRfABNYo7AZZM2cEK8DUisxWRLng&amp;index=4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4058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774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4580"/>
            <a:ext cx="6375119" cy="492004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0781" y="129356"/>
            <a:ext cx="3481805" cy="12003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u="sng" dirty="0"/>
              <a:t>Research Trips: </a:t>
            </a:r>
          </a:p>
          <a:p>
            <a:r>
              <a:rPr lang="en-US" dirty="0"/>
              <a:t>Art Institute of Chicago, 2015</a:t>
            </a:r>
          </a:p>
          <a:p>
            <a:r>
              <a:rPr lang="en-US" dirty="0"/>
              <a:t>Indianapolis Museum of Art, 2015</a:t>
            </a:r>
          </a:p>
          <a:p>
            <a:r>
              <a:rPr lang="en-US" dirty="0"/>
              <a:t>Metropolitan Museum of Art, 2015</a:t>
            </a:r>
          </a:p>
        </p:txBody>
      </p:sp>
      <p:pic>
        <p:nvPicPr>
          <p:cNvPr id="8" name="Image 7" descr="Photo Nov 17, 2 07 07 P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185" y="3187740"/>
            <a:ext cx="4754816" cy="3670259"/>
          </a:xfrm>
          <a:prstGeom prst="rect">
            <a:avLst/>
          </a:prstGeom>
        </p:spPr>
      </p:pic>
      <p:pic>
        <p:nvPicPr>
          <p:cNvPr id="9" name="Image 8" descr="DSC_014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184" y="-4578"/>
            <a:ext cx="4754816" cy="30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8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83692" y="179817"/>
            <a:ext cx="4025411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u="sng" dirty="0"/>
              <a:t>Research Trips: </a:t>
            </a:r>
          </a:p>
          <a:p>
            <a:r>
              <a:rPr lang="en-US" dirty="0"/>
              <a:t>Philadelphia Museum of Art, 2016</a:t>
            </a:r>
          </a:p>
          <a:p>
            <a:r>
              <a:rPr lang="en-US" dirty="0"/>
              <a:t>The Museum of Fine Arts, Houston, 2016</a:t>
            </a:r>
          </a:p>
          <a:p>
            <a:r>
              <a:rPr lang="en-US" dirty="0"/>
              <a:t>Virginia Museum of Fine Arts, 2017</a:t>
            </a:r>
          </a:p>
        </p:txBody>
      </p:sp>
      <p:pic>
        <p:nvPicPr>
          <p:cNvPr id="7" name="Image 6" descr="Photo Mar 23, 4 34 12 P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7849" y="2262373"/>
            <a:ext cx="4245430" cy="3184073"/>
          </a:xfrm>
          <a:prstGeom prst="rect">
            <a:avLst/>
          </a:prstGeom>
        </p:spPr>
      </p:pic>
      <p:pic>
        <p:nvPicPr>
          <p:cNvPr id="4" name="Image 3" descr="Photo May 13, 1 21 36 P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10953" y="1024955"/>
            <a:ext cx="6862282" cy="480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74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CMA_LOGO_ABBR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99"/>
          <a:stretch/>
        </p:blipFill>
        <p:spPr>
          <a:xfrm>
            <a:off x="288201" y="190517"/>
            <a:ext cx="5461000" cy="1090028"/>
          </a:xfrm>
          <a:prstGeom prst="rect">
            <a:avLst/>
          </a:prstGeom>
        </p:spPr>
      </p:pic>
      <p:pic>
        <p:nvPicPr>
          <p:cNvPr id="5" name="Image 4" descr="NCMA_LOGO_ABBR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052"/>
          <a:stretch/>
        </p:blipFill>
        <p:spPr>
          <a:xfrm>
            <a:off x="298696" y="5844173"/>
            <a:ext cx="5055028" cy="484230"/>
          </a:xfrm>
          <a:prstGeom prst="rect">
            <a:avLst/>
          </a:prstGeom>
        </p:spPr>
      </p:pic>
      <p:pic>
        <p:nvPicPr>
          <p:cNvPr id="2" name="Image 1" descr="AfricanGallery_IntroPanel_30x88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353" y="0"/>
            <a:ext cx="3611647" cy="6804199"/>
          </a:xfrm>
          <a:prstGeom prst="rect">
            <a:avLst/>
          </a:prstGeom>
        </p:spPr>
      </p:pic>
      <p:pic>
        <p:nvPicPr>
          <p:cNvPr id="3" name="Image 2" descr="AfricanGallery_IntroPanel_30x88_v2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32" t="47774" r="19182" b="35871"/>
          <a:stretch/>
        </p:blipFill>
        <p:spPr>
          <a:xfrm>
            <a:off x="-75791" y="2718533"/>
            <a:ext cx="5429515" cy="3778657"/>
          </a:xfrm>
          <a:prstGeom prst="rect">
            <a:avLst/>
          </a:prstGeom>
        </p:spPr>
      </p:pic>
      <p:pic>
        <p:nvPicPr>
          <p:cNvPr id="7" name="Image 6" descr="AfricanGallery_IntroPanel_30x88_v2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39" t="38474" r="54221" b="52486"/>
          <a:stretch/>
        </p:blipFill>
        <p:spPr>
          <a:xfrm>
            <a:off x="2214500" y="75061"/>
            <a:ext cx="3934744" cy="27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3247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749</Words>
  <Application>Microsoft Macintosh PowerPoint</Application>
  <PresentationFormat>On-screen Show (4:3)</PresentationFormat>
  <Paragraphs>123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Verdana</vt:lpstr>
      <vt:lpstr>Thème Office</vt:lpstr>
      <vt:lpstr>PowerPoint Presentation</vt:lpstr>
      <vt:lpstr>PowerPoint Presentation</vt:lpstr>
      <vt:lpstr>PowerPoint Presentation</vt:lpstr>
      <vt:lpstr>PowerPoint Presentation</vt:lpstr>
      <vt:lpstr>New Installation – New Strengths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ELIZABETH PERRILL</dc:creator>
  <cp:lastModifiedBy>Simone Parker</cp:lastModifiedBy>
  <cp:revision>35</cp:revision>
  <dcterms:created xsi:type="dcterms:W3CDTF">2017-03-07T21:10:28Z</dcterms:created>
  <dcterms:modified xsi:type="dcterms:W3CDTF">2021-09-22T14:43:11Z</dcterms:modified>
</cp:coreProperties>
</file>